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8" r:id="rId3"/>
    <p:sldId id="258" r:id="rId4"/>
    <p:sldId id="259" r:id="rId5"/>
    <p:sldId id="257" r:id="rId6"/>
    <p:sldId id="269" r:id="rId7"/>
    <p:sldId id="265" r:id="rId8"/>
    <p:sldId id="266"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08"/>
    <p:restoredTop sz="94079"/>
  </p:normalViewPr>
  <p:slideViewPr>
    <p:cSldViewPr snapToGrid="0">
      <p:cViewPr varScale="1">
        <p:scale>
          <a:sx n="111" d="100"/>
          <a:sy n="111" d="100"/>
        </p:scale>
        <p:origin x="2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B5D0F30-9C43-5046-872F-4DFB984A7B69}" type="datetimeFigureOut">
              <a:rPr lang="en-US" smtClean="0"/>
              <a:t>9/4/24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DE290-498D-F343-AB28-9B4232570AE3}" type="slidenum">
              <a:rPr lang="en-US" smtClean="0"/>
              <a:t>‹#›</a:t>
            </a:fld>
            <a:endParaRPr lang="en-US"/>
          </a:p>
        </p:txBody>
      </p:sp>
    </p:spTree>
    <p:extLst>
      <p:ext uri="{BB962C8B-B14F-4D97-AF65-F5344CB8AC3E}">
        <p14:creationId xmlns:p14="http://schemas.microsoft.com/office/powerpoint/2010/main" val="1925758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5D0F30-9C43-5046-872F-4DFB984A7B69}" type="datetimeFigureOut">
              <a:rPr lang="en-US" smtClean="0"/>
              <a:t>9/4/24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DE290-498D-F343-AB28-9B4232570AE3}" type="slidenum">
              <a:rPr lang="en-US" smtClean="0"/>
              <a:t>‹#›</a:t>
            </a:fld>
            <a:endParaRPr lang="en-US"/>
          </a:p>
        </p:txBody>
      </p:sp>
    </p:spTree>
    <p:extLst>
      <p:ext uri="{BB962C8B-B14F-4D97-AF65-F5344CB8AC3E}">
        <p14:creationId xmlns:p14="http://schemas.microsoft.com/office/powerpoint/2010/main" val="389251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5D0F30-9C43-5046-872F-4DFB984A7B69}" type="datetimeFigureOut">
              <a:rPr lang="en-US" smtClean="0"/>
              <a:t>9/4/24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DE290-498D-F343-AB28-9B4232570AE3}" type="slidenum">
              <a:rPr lang="en-US" smtClean="0"/>
              <a:t>‹#›</a:t>
            </a:fld>
            <a:endParaRPr lang="en-US"/>
          </a:p>
        </p:txBody>
      </p:sp>
    </p:spTree>
    <p:extLst>
      <p:ext uri="{BB962C8B-B14F-4D97-AF65-F5344CB8AC3E}">
        <p14:creationId xmlns:p14="http://schemas.microsoft.com/office/powerpoint/2010/main" val="321479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7943" y="431292"/>
            <a:ext cx="10166739" cy="1188720"/>
          </a:xfrm>
        </p:spPr>
        <p:txBody>
          <a:bodyPr/>
          <a:lstStyle/>
          <a:p>
            <a:r>
              <a:rPr lang="en-US" dirty="0"/>
              <a:t>Click to edit Master title style</a:t>
            </a:r>
          </a:p>
        </p:txBody>
      </p:sp>
      <p:sp>
        <p:nvSpPr>
          <p:cNvPr id="3" name="Content Placeholder 2"/>
          <p:cNvSpPr>
            <a:spLocks noGrp="1"/>
          </p:cNvSpPr>
          <p:nvPr>
            <p:ph idx="1"/>
          </p:nvPr>
        </p:nvSpPr>
        <p:spPr>
          <a:xfrm>
            <a:off x="957943" y="2035629"/>
            <a:ext cx="10166739" cy="4082141"/>
          </a:xfrm>
        </p:spPr>
        <p:txBody>
          <a:bodyPr/>
          <a:lstStyle>
            <a:lvl1pPr>
              <a:defRPr sz="2800"/>
            </a:lvl1pPr>
            <a:lvl2pPr>
              <a:defRPr sz="24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7B5D0F30-9C43-5046-872F-4DFB984A7B69}" type="datetimeFigureOut">
              <a:rPr lang="en-US" smtClean="0"/>
              <a:t>9/4/24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DE290-498D-F343-AB28-9B4232570AE3}" type="slidenum">
              <a:rPr lang="en-US" smtClean="0"/>
              <a:t>‹#›</a:t>
            </a:fld>
            <a:endParaRPr lang="en-US"/>
          </a:p>
        </p:txBody>
      </p:sp>
    </p:spTree>
    <p:extLst>
      <p:ext uri="{BB962C8B-B14F-4D97-AF65-F5344CB8AC3E}">
        <p14:creationId xmlns:p14="http://schemas.microsoft.com/office/powerpoint/2010/main" val="352859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B5D0F30-9C43-5046-872F-4DFB984A7B69}" type="datetimeFigureOut">
              <a:rPr lang="en-US" smtClean="0"/>
              <a:t>9/4/24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DE290-498D-F343-AB28-9B4232570AE3}" type="slidenum">
              <a:rPr lang="en-US" smtClean="0"/>
              <a:t>‹#›</a:t>
            </a:fld>
            <a:endParaRPr lang="en-US"/>
          </a:p>
        </p:txBody>
      </p:sp>
    </p:spTree>
    <p:extLst>
      <p:ext uri="{BB962C8B-B14F-4D97-AF65-F5344CB8AC3E}">
        <p14:creationId xmlns:p14="http://schemas.microsoft.com/office/powerpoint/2010/main" val="5353583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B5D0F30-9C43-5046-872F-4DFB984A7B69}" type="datetimeFigureOut">
              <a:rPr lang="en-US" smtClean="0"/>
              <a:t>9/4/24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FBDE290-498D-F343-AB28-9B4232570AE3}" type="slidenum">
              <a:rPr lang="en-US" smtClean="0"/>
              <a:t>‹#›</a:t>
            </a:fld>
            <a:endParaRPr lang="en-US"/>
          </a:p>
        </p:txBody>
      </p:sp>
    </p:spTree>
    <p:extLst>
      <p:ext uri="{BB962C8B-B14F-4D97-AF65-F5344CB8AC3E}">
        <p14:creationId xmlns:p14="http://schemas.microsoft.com/office/powerpoint/2010/main" val="385456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B5D0F30-9C43-5046-872F-4DFB984A7B69}" type="datetimeFigureOut">
              <a:rPr lang="en-US" smtClean="0"/>
              <a:t>9/4/24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DE290-498D-F343-AB28-9B4232570AE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31284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5D0F30-9C43-5046-872F-4DFB984A7B69}" type="datetimeFigureOut">
              <a:rPr lang="en-US" smtClean="0"/>
              <a:t>9/4/24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DE290-498D-F343-AB28-9B4232570AE3}" type="slidenum">
              <a:rPr lang="en-US" smtClean="0"/>
              <a:t>‹#›</a:t>
            </a:fld>
            <a:endParaRPr lang="en-US"/>
          </a:p>
        </p:txBody>
      </p:sp>
    </p:spTree>
    <p:extLst>
      <p:ext uri="{BB962C8B-B14F-4D97-AF65-F5344CB8AC3E}">
        <p14:creationId xmlns:p14="http://schemas.microsoft.com/office/powerpoint/2010/main" val="129662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5D0F30-9C43-5046-872F-4DFB984A7B69}" type="datetimeFigureOut">
              <a:rPr lang="en-US" smtClean="0"/>
              <a:t>9/4/24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DE290-498D-F343-AB28-9B4232570AE3}" type="slidenum">
              <a:rPr lang="en-US" smtClean="0"/>
              <a:t>‹#›</a:t>
            </a:fld>
            <a:endParaRPr lang="en-US"/>
          </a:p>
        </p:txBody>
      </p:sp>
    </p:spTree>
    <p:extLst>
      <p:ext uri="{BB962C8B-B14F-4D97-AF65-F5344CB8AC3E}">
        <p14:creationId xmlns:p14="http://schemas.microsoft.com/office/powerpoint/2010/main" val="44874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B5D0F30-9C43-5046-872F-4DFB984A7B69}" type="datetimeFigureOut">
              <a:rPr lang="en-US" smtClean="0"/>
              <a:t>9/4/24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FBDE290-498D-F343-AB28-9B4232570AE3}" type="slidenum">
              <a:rPr lang="en-US" smtClean="0"/>
              <a:t>‹#›</a:t>
            </a:fld>
            <a:endParaRPr lang="en-US"/>
          </a:p>
        </p:txBody>
      </p:sp>
    </p:spTree>
    <p:extLst>
      <p:ext uri="{BB962C8B-B14F-4D97-AF65-F5344CB8AC3E}">
        <p14:creationId xmlns:p14="http://schemas.microsoft.com/office/powerpoint/2010/main" val="131826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B5D0F30-9C43-5046-872F-4DFB984A7B69}" type="datetimeFigureOut">
              <a:rPr lang="en-US" smtClean="0"/>
              <a:t>9/4/24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1FBDE290-498D-F343-AB28-9B4232570AE3}" type="slidenum">
              <a:rPr lang="en-US" smtClean="0"/>
              <a:t>‹#›</a:t>
            </a:fld>
            <a:endParaRPr lang="en-US"/>
          </a:p>
        </p:txBody>
      </p:sp>
    </p:spTree>
    <p:extLst>
      <p:ext uri="{BB962C8B-B14F-4D97-AF65-F5344CB8AC3E}">
        <p14:creationId xmlns:p14="http://schemas.microsoft.com/office/powerpoint/2010/main" val="1676614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B5D0F30-9C43-5046-872F-4DFB984A7B69}" type="datetimeFigureOut">
              <a:rPr lang="en-US" smtClean="0"/>
              <a:t>9/4/24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FBDE290-498D-F343-AB28-9B4232570AE3}" type="slidenum">
              <a:rPr lang="en-US" smtClean="0"/>
              <a:t>‹#›</a:t>
            </a:fld>
            <a:endParaRPr lang="en-US"/>
          </a:p>
        </p:txBody>
      </p:sp>
    </p:spTree>
    <p:extLst>
      <p:ext uri="{BB962C8B-B14F-4D97-AF65-F5344CB8AC3E}">
        <p14:creationId xmlns:p14="http://schemas.microsoft.com/office/powerpoint/2010/main" val="2257252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E84D-9010-AC60-A2D0-7459F135520E}"/>
              </a:ext>
            </a:extLst>
          </p:cNvPr>
          <p:cNvSpPr>
            <a:spLocks noGrp="1"/>
          </p:cNvSpPr>
          <p:nvPr>
            <p:ph type="ctrTitle"/>
          </p:nvPr>
        </p:nvSpPr>
        <p:spPr>
          <a:xfrm>
            <a:off x="1600200" y="892629"/>
            <a:ext cx="8991600" cy="3140035"/>
          </a:xfrm>
        </p:spPr>
        <p:txBody>
          <a:bodyPr>
            <a:noAutofit/>
          </a:bodyPr>
          <a:lstStyle/>
          <a:p>
            <a:r>
              <a:rPr lang="en-US" sz="3500" dirty="0">
                <a:effectLst/>
              </a:rPr>
              <a:t>Understanding neuromuscular activity during swallows and rehabilitative maneuvers in patients with Parkinson’s disease: A preliminary study</a:t>
            </a:r>
            <a:endParaRPr lang="en-US" sz="3500" dirty="0"/>
          </a:p>
        </p:txBody>
      </p:sp>
      <p:sp>
        <p:nvSpPr>
          <p:cNvPr id="3" name="Subtitle 2">
            <a:extLst>
              <a:ext uri="{FF2B5EF4-FFF2-40B4-BE49-F238E27FC236}">
                <a16:creationId xmlns:a16="http://schemas.microsoft.com/office/drawing/2014/main" id="{9DCAB37B-BBF8-448B-1DF2-46B7D57D4CB5}"/>
              </a:ext>
            </a:extLst>
          </p:cNvPr>
          <p:cNvSpPr>
            <a:spLocks noGrp="1"/>
          </p:cNvSpPr>
          <p:nvPr>
            <p:ph type="subTitle" idx="1"/>
          </p:nvPr>
        </p:nvSpPr>
        <p:spPr/>
        <p:txBody>
          <a:bodyPr>
            <a:noAutofit/>
          </a:bodyPr>
          <a:lstStyle/>
          <a:p>
            <a:r>
              <a:rPr lang="en-US" sz="3000" dirty="0">
                <a:solidFill>
                  <a:schemeClr val="bg1"/>
                </a:solidFill>
                <a:cs typeface="Times New Roman" panose="02020603050405020304" pitchFamily="18" charset="0"/>
              </a:rPr>
              <a:t>Mentor: Dr. </a:t>
            </a:r>
            <a:r>
              <a:rPr lang="en-US" sz="3000" dirty="0" err="1">
                <a:solidFill>
                  <a:schemeClr val="bg1"/>
                </a:solidFill>
                <a:cs typeface="Times New Roman" panose="02020603050405020304" pitchFamily="18" charset="0"/>
              </a:rPr>
              <a:t>Malandraki</a:t>
            </a:r>
            <a:r>
              <a:rPr lang="en-US" sz="3000" dirty="0">
                <a:solidFill>
                  <a:schemeClr val="bg1"/>
                </a:solidFill>
                <a:cs typeface="Times New Roman" panose="02020603050405020304" pitchFamily="18" charset="0"/>
              </a:rPr>
              <a:t> </a:t>
            </a:r>
          </a:p>
          <a:p>
            <a:r>
              <a:rPr lang="en-US" sz="3000" dirty="0">
                <a:solidFill>
                  <a:schemeClr val="bg1"/>
                </a:solidFill>
                <a:cs typeface="Times New Roman" panose="02020603050405020304" pitchFamily="18" charset="0"/>
              </a:rPr>
              <a:t>Macy Griffis</a:t>
            </a:r>
          </a:p>
        </p:txBody>
      </p:sp>
    </p:spTree>
    <p:extLst>
      <p:ext uri="{BB962C8B-B14F-4D97-AF65-F5344CB8AC3E}">
        <p14:creationId xmlns:p14="http://schemas.microsoft.com/office/powerpoint/2010/main" val="109219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CF25-C92F-0A42-C241-9B84C72707CD}"/>
              </a:ext>
            </a:extLst>
          </p:cNvPr>
          <p:cNvSpPr>
            <a:spLocks noGrp="1"/>
          </p:cNvSpPr>
          <p:nvPr>
            <p:ph type="title"/>
          </p:nvPr>
        </p:nvSpPr>
        <p:spPr/>
        <p:txBody>
          <a:bodyPr/>
          <a:lstStyle/>
          <a:p>
            <a:r>
              <a:rPr lang="en-US" dirty="0"/>
              <a:t>General information</a:t>
            </a:r>
          </a:p>
        </p:txBody>
      </p:sp>
      <p:sp>
        <p:nvSpPr>
          <p:cNvPr id="3" name="Content Placeholder 2">
            <a:extLst>
              <a:ext uri="{FF2B5EF4-FFF2-40B4-BE49-F238E27FC236}">
                <a16:creationId xmlns:a16="http://schemas.microsoft.com/office/drawing/2014/main" id="{68445F75-6A7B-691D-4E2A-11C1D0FD4772}"/>
              </a:ext>
            </a:extLst>
          </p:cNvPr>
          <p:cNvSpPr>
            <a:spLocks noGrp="1"/>
          </p:cNvSpPr>
          <p:nvPr>
            <p:ph idx="1"/>
          </p:nvPr>
        </p:nvSpPr>
        <p:spPr>
          <a:xfrm>
            <a:off x="957943" y="2035629"/>
            <a:ext cx="10616741" cy="4082141"/>
          </a:xfrm>
        </p:spPr>
        <p:txBody>
          <a:bodyPr/>
          <a:lstStyle/>
          <a:p>
            <a:r>
              <a:rPr lang="en-US" dirty="0"/>
              <a:t>Offshoot project from a larger NIH-funded study</a:t>
            </a:r>
            <a:r>
              <a:rPr lang="zh-TW" altLang="en-US" dirty="0"/>
              <a:t> </a:t>
            </a:r>
            <a:r>
              <a:rPr lang="en-US" altLang="zh-TW" dirty="0"/>
              <a:t>(PI: Dr. </a:t>
            </a:r>
            <a:r>
              <a:rPr lang="en-US" altLang="zh-TW" dirty="0" err="1"/>
              <a:t>Malandraki</a:t>
            </a:r>
            <a:r>
              <a:rPr lang="en-US" altLang="zh-TW" dirty="0"/>
              <a:t>)</a:t>
            </a:r>
            <a:r>
              <a:rPr lang="en-US" dirty="0"/>
              <a:t>. </a:t>
            </a:r>
          </a:p>
          <a:p>
            <a:r>
              <a:rPr lang="en-US" dirty="0">
                <a:solidFill>
                  <a:schemeClr val="tx1"/>
                </a:solidFill>
              </a:rPr>
              <a:t>Timeline for project</a:t>
            </a:r>
          </a:p>
          <a:p>
            <a:pPr lvl="1"/>
            <a:r>
              <a:rPr lang="en-US" dirty="0">
                <a:solidFill>
                  <a:schemeClr val="tx1"/>
                </a:solidFill>
              </a:rPr>
              <a:t>Data collection – Spring 2024 (done)</a:t>
            </a:r>
          </a:p>
          <a:p>
            <a:pPr lvl="1"/>
            <a:r>
              <a:rPr lang="en-US" dirty="0">
                <a:solidFill>
                  <a:schemeClr val="tx1"/>
                </a:solidFill>
              </a:rPr>
              <a:t>Project proposal – late Spring 2024/early Summer 2024 (done)</a:t>
            </a:r>
          </a:p>
          <a:p>
            <a:pPr lvl="1"/>
            <a:r>
              <a:rPr lang="en-US" dirty="0">
                <a:solidFill>
                  <a:schemeClr val="tx1"/>
                </a:solidFill>
              </a:rPr>
              <a:t>Data analysis – Summer 2024 (done)</a:t>
            </a:r>
          </a:p>
          <a:p>
            <a:pPr lvl="1"/>
            <a:r>
              <a:rPr lang="en-US" dirty="0">
                <a:solidFill>
                  <a:schemeClr val="tx1"/>
                </a:solidFill>
              </a:rPr>
              <a:t>Statistical Analysis – Fall 2024</a:t>
            </a:r>
          </a:p>
          <a:p>
            <a:pPr lvl="1"/>
            <a:r>
              <a:rPr lang="en-US" dirty="0">
                <a:solidFill>
                  <a:schemeClr val="tx1"/>
                </a:solidFill>
              </a:rPr>
              <a:t>Project presentation – late Fall 2024/early Spring 2025</a:t>
            </a:r>
          </a:p>
        </p:txBody>
      </p:sp>
    </p:spTree>
    <p:extLst>
      <p:ext uri="{BB962C8B-B14F-4D97-AF65-F5344CB8AC3E}">
        <p14:creationId xmlns:p14="http://schemas.microsoft.com/office/powerpoint/2010/main" val="895622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D5A2C-7886-536E-7217-8837B9C57139}"/>
              </a:ext>
            </a:extLst>
          </p:cNvPr>
          <p:cNvSpPr>
            <a:spLocks noGrp="1"/>
          </p:cNvSpPr>
          <p:nvPr>
            <p:ph type="title"/>
          </p:nvPr>
        </p:nvSpPr>
        <p:spPr/>
        <p:txBody>
          <a:bodyPr/>
          <a:lstStyle/>
          <a:p>
            <a:r>
              <a:rPr lang="en-US" dirty="0"/>
              <a:t>Background &amp; SIGNIFICANCE</a:t>
            </a:r>
          </a:p>
        </p:txBody>
      </p:sp>
      <p:sp>
        <p:nvSpPr>
          <p:cNvPr id="3" name="Content Placeholder 2">
            <a:extLst>
              <a:ext uri="{FF2B5EF4-FFF2-40B4-BE49-F238E27FC236}">
                <a16:creationId xmlns:a16="http://schemas.microsoft.com/office/drawing/2014/main" id="{D8D36253-A5AC-C559-FE8D-E30CD3C1AAB0}"/>
              </a:ext>
            </a:extLst>
          </p:cNvPr>
          <p:cNvSpPr>
            <a:spLocks noGrp="1"/>
          </p:cNvSpPr>
          <p:nvPr>
            <p:ph idx="1"/>
          </p:nvPr>
        </p:nvSpPr>
        <p:spPr>
          <a:xfrm>
            <a:off x="957943" y="2035629"/>
            <a:ext cx="10605166" cy="4391079"/>
          </a:xfrm>
        </p:spPr>
        <p:txBody>
          <a:bodyPr>
            <a:normAutofit/>
          </a:bodyPr>
          <a:lstStyle/>
          <a:p>
            <a:r>
              <a:rPr lang="en-US" sz="2400" dirty="0">
                <a:effectLst/>
                <a:latin typeface="+mj-lt"/>
              </a:rPr>
              <a:t>Rehabilitative </a:t>
            </a:r>
            <a:r>
              <a:rPr lang="en-US" sz="2400" dirty="0">
                <a:solidFill>
                  <a:schemeClr val="tx1"/>
                </a:solidFill>
                <a:effectLst/>
                <a:latin typeface="+mj-lt"/>
              </a:rPr>
              <a:t>swallow maneuvers, such as the Mendelsohn maneuver</a:t>
            </a:r>
            <a:r>
              <a:rPr lang="en-US" sz="2400" dirty="0">
                <a:solidFill>
                  <a:schemeClr val="tx1"/>
                </a:solidFill>
                <a:latin typeface="+mj-lt"/>
              </a:rPr>
              <a:t> and </a:t>
            </a:r>
            <a:r>
              <a:rPr lang="en-US" sz="2400" dirty="0">
                <a:solidFill>
                  <a:schemeClr val="tx1"/>
                </a:solidFill>
                <a:effectLst/>
                <a:latin typeface="+mj-lt"/>
              </a:rPr>
              <a:t>effortful swallow are the most often used swallowing exercises for dysphagia rehabilitation</a:t>
            </a:r>
          </a:p>
          <a:p>
            <a:r>
              <a:rPr lang="en-US" sz="2400" dirty="0">
                <a:effectLst/>
                <a:latin typeface="+mj-lt"/>
              </a:rPr>
              <a:t>Research to date has shown that each of these may improve certain aspects of swallowing physiology, such as laryngeal vestibule closure, hyoid excursion, pharyngeal constriction, and the overall pharyngeal swallow function </a:t>
            </a:r>
            <a:r>
              <a:rPr lang="en-US" sz="1200" dirty="0">
                <a:effectLst/>
                <a:latin typeface="Helvetica Neue" panose="02000503000000020004" pitchFamily="2" charset="0"/>
              </a:rPr>
              <a:t>(</a:t>
            </a:r>
            <a:r>
              <a:rPr lang="en-US" sz="1200" dirty="0" err="1">
                <a:effectLst/>
                <a:latin typeface="Helvetica Neue" panose="02000503000000020004" pitchFamily="2" charset="0"/>
              </a:rPr>
              <a:t>Doeltgen</a:t>
            </a:r>
            <a:r>
              <a:rPr lang="en-US" sz="1200" dirty="0">
                <a:effectLst/>
                <a:latin typeface="Helvetica Neue" panose="02000503000000020004" pitchFamily="2" charset="0"/>
              </a:rPr>
              <a:t>, Ong, Scholten, Cock, &amp; Omari, 2017; </a:t>
            </a:r>
            <a:r>
              <a:rPr lang="en-US" sz="1000" dirty="0" err="1">
                <a:effectLst/>
                <a:latin typeface="Helvetica Neue" panose="02000503000000020004" pitchFamily="2" charset="0"/>
              </a:rPr>
              <a:t>Molfenter</a:t>
            </a:r>
            <a:r>
              <a:rPr lang="en-US" sz="1000" dirty="0">
                <a:effectLst/>
                <a:latin typeface="Helvetica Neue" panose="02000503000000020004" pitchFamily="2" charset="0"/>
              </a:rPr>
              <a:t>, Hsu, Lu, &amp; Lazarus, 2018; </a:t>
            </a:r>
            <a:r>
              <a:rPr lang="en-US" sz="1000" dirty="0" err="1">
                <a:latin typeface="Helvetica Neue" panose="02000503000000020004" pitchFamily="2" charset="0"/>
              </a:rPr>
              <a:t>Namiki</a:t>
            </a:r>
            <a:r>
              <a:rPr lang="en-US" sz="1000" dirty="0">
                <a:latin typeface="Helvetica Neue" panose="02000503000000020004" pitchFamily="2" charset="0"/>
              </a:rPr>
              <a:t> et al., 2019) </a:t>
            </a:r>
          </a:p>
          <a:p>
            <a:r>
              <a:rPr lang="en-US" sz="2400" dirty="0">
                <a:effectLst/>
                <a:latin typeface="+mj-lt"/>
              </a:rPr>
              <a:t>However, the underlying neuromuscular mechanisms required for these maneuvers remain unclear and would be important to delineate for proper treatment planning. </a:t>
            </a:r>
            <a:endParaRPr lang="en-US" sz="2400" dirty="0">
              <a:latin typeface="+mj-lt"/>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5203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8232-0602-1506-4620-637CD24D95A9}"/>
              </a:ext>
            </a:extLst>
          </p:cNvPr>
          <p:cNvSpPr>
            <a:spLocks noGrp="1"/>
          </p:cNvSpPr>
          <p:nvPr>
            <p:ph type="title"/>
          </p:nvPr>
        </p:nvSpPr>
        <p:spPr/>
        <p:txBody>
          <a:bodyPr/>
          <a:lstStyle/>
          <a:p>
            <a:r>
              <a:rPr lang="en-US" dirty="0"/>
              <a:t>Purpose of the study </a:t>
            </a:r>
          </a:p>
        </p:txBody>
      </p:sp>
      <p:sp>
        <p:nvSpPr>
          <p:cNvPr id="3" name="Content Placeholder 2">
            <a:extLst>
              <a:ext uri="{FF2B5EF4-FFF2-40B4-BE49-F238E27FC236}">
                <a16:creationId xmlns:a16="http://schemas.microsoft.com/office/drawing/2014/main" id="{238AC4D1-FDE8-25F0-852F-18AE9EF5FF78}"/>
              </a:ext>
            </a:extLst>
          </p:cNvPr>
          <p:cNvSpPr>
            <a:spLocks noGrp="1"/>
          </p:cNvSpPr>
          <p:nvPr>
            <p:ph idx="1"/>
          </p:nvPr>
        </p:nvSpPr>
        <p:spPr/>
        <p:txBody>
          <a:bodyPr/>
          <a:lstStyle/>
          <a:p>
            <a:r>
              <a:rPr lang="en-US" dirty="0">
                <a:latin typeface="+mj-lt"/>
              </a:rPr>
              <a:t>T</a:t>
            </a:r>
            <a:r>
              <a:rPr lang="en-US" dirty="0">
                <a:effectLst/>
                <a:latin typeface="+mj-lt"/>
              </a:rPr>
              <a:t>o examine the </a:t>
            </a:r>
            <a:r>
              <a:rPr lang="en-US" dirty="0">
                <a:solidFill>
                  <a:schemeClr val="tx1"/>
                </a:solidFill>
                <a:effectLst/>
                <a:latin typeface="+mj-lt"/>
              </a:rPr>
              <a:t>comparative neuromuscular contribution of submental (under the chin) muscles during two commonly used swallow rehabilitative maneuvers and typical swallows in patients with idiopathic Parkinson’s disease.</a:t>
            </a:r>
            <a:endParaRPr lang="en-US" dirty="0">
              <a:solidFill>
                <a:schemeClr val="tx1"/>
              </a:solidFill>
            </a:endParaRPr>
          </a:p>
        </p:txBody>
      </p:sp>
    </p:spTree>
    <p:extLst>
      <p:ext uri="{BB962C8B-B14F-4D97-AF65-F5344CB8AC3E}">
        <p14:creationId xmlns:p14="http://schemas.microsoft.com/office/powerpoint/2010/main" val="4172707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4BA27-881F-2DB6-FECB-75A11F7A2FDF}"/>
              </a:ext>
            </a:extLst>
          </p:cNvPr>
          <p:cNvSpPr>
            <a:spLocks noGrp="1"/>
          </p:cNvSpPr>
          <p:nvPr>
            <p:ph type="title"/>
          </p:nvPr>
        </p:nvSpPr>
        <p:spPr/>
        <p:txBody>
          <a:bodyPr/>
          <a:lstStyle/>
          <a:p>
            <a:r>
              <a:rPr lang="en-US" dirty="0"/>
              <a:t>Research Questions/aims </a:t>
            </a:r>
          </a:p>
        </p:txBody>
      </p:sp>
      <p:sp>
        <p:nvSpPr>
          <p:cNvPr id="3" name="Content Placeholder 2">
            <a:extLst>
              <a:ext uri="{FF2B5EF4-FFF2-40B4-BE49-F238E27FC236}">
                <a16:creationId xmlns:a16="http://schemas.microsoft.com/office/drawing/2014/main" id="{55DFB5F0-3E89-B5A1-B599-BA0B1634D33F}"/>
              </a:ext>
            </a:extLst>
          </p:cNvPr>
          <p:cNvSpPr>
            <a:spLocks noGrp="1"/>
          </p:cNvSpPr>
          <p:nvPr>
            <p:ph idx="1"/>
          </p:nvPr>
        </p:nvSpPr>
        <p:spPr>
          <a:xfrm>
            <a:off x="957942" y="1739738"/>
            <a:ext cx="10166739" cy="4082141"/>
          </a:xfrm>
        </p:spPr>
        <p:txBody>
          <a:bodyPr>
            <a:noAutofit/>
          </a:bodyPr>
          <a:lstStyle/>
          <a:p>
            <a:pPr marL="0" indent="0">
              <a:spcBef>
                <a:spcPts val="0"/>
              </a:spcBef>
              <a:buNone/>
            </a:pPr>
            <a:r>
              <a:rPr lang="en-US" sz="1800" b="1" kern="100" dirty="0">
                <a:effectLst/>
                <a:ea typeface="Aptos" panose="020B0004020202020204" pitchFamily="34" charset="0"/>
                <a:cs typeface="Times New Roman" panose="02020603050405020304" pitchFamily="18" charset="0"/>
              </a:rPr>
              <a:t>Aim 1:</a:t>
            </a:r>
            <a:r>
              <a:rPr lang="en-US" sz="1800" kern="100" dirty="0">
                <a:effectLst/>
                <a:ea typeface="Aptos" panose="020B0004020202020204" pitchFamily="34" charset="0"/>
                <a:cs typeface="Times New Roman" panose="02020603050405020304" pitchFamily="18" charset="0"/>
              </a:rPr>
              <a:t> To identify and describe neuromuscular amplitude and timing components of typical swallows in patients with idiopathic Parkinson’s disease. The specific outcome measures that will be collected include burst duration of </a:t>
            </a:r>
            <a:r>
              <a:rPr lang="en-US" sz="1800" kern="100" dirty="0" err="1">
                <a:effectLst/>
                <a:ea typeface="Aptos" panose="020B0004020202020204" pitchFamily="34" charset="0"/>
                <a:cs typeface="Times New Roman" panose="02020603050405020304" pitchFamily="18" charset="0"/>
              </a:rPr>
              <a:t>sEMG</a:t>
            </a:r>
            <a:r>
              <a:rPr lang="en-US" sz="1800" kern="100" dirty="0">
                <a:effectLst/>
                <a:ea typeface="Aptos" panose="020B0004020202020204" pitchFamily="34" charset="0"/>
                <a:cs typeface="Times New Roman" panose="02020603050405020304" pitchFamily="18" charset="0"/>
              </a:rPr>
              <a:t> activity, normalized mean amplitude, and time-to-peak amplitude (TTP) during swallows.</a:t>
            </a:r>
          </a:p>
          <a:p>
            <a:pPr marL="0" indent="0">
              <a:spcBef>
                <a:spcPts val="0"/>
              </a:spcBef>
              <a:buNone/>
            </a:pPr>
            <a:endParaRPr lang="en-US" sz="1800" kern="100" dirty="0">
              <a:effectLst/>
              <a:ea typeface="Aptos" panose="020B0004020202020204" pitchFamily="34" charset="0"/>
              <a:cs typeface="Times New Roman" panose="02020603050405020304" pitchFamily="18" charset="0"/>
            </a:endParaRPr>
          </a:p>
          <a:p>
            <a:pPr marL="0" indent="0">
              <a:spcBef>
                <a:spcPts val="0"/>
              </a:spcBef>
              <a:buNone/>
            </a:pPr>
            <a:r>
              <a:rPr lang="en-US" sz="1800" b="1" kern="100" dirty="0">
                <a:effectLst/>
                <a:ea typeface="Aptos" panose="020B0004020202020204" pitchFamily="34" charset="0"/>
                <a:cs typeface="Times New Roman" panose="02020603050405020304" pitchFamily="18" charset="0"/>
              </a:rPr>
              <a:t>Aim 2:</a:t>
            </a:r>
            <a:r>
              <a:rPr lang="en-US" sz="1800" kern="100" dirty="0">
                <a:effectLst/>
                <a:ea typeface="Aptos" panose="020B0004020202020204" pitchFamily="34" charset="0"/>
                <a:cs typeface="Times New Roman" panose="02020603050405020304" pitchFamily="18" charset="0"/>
              </a:rPr>
              <a:t> To compare neuromuscular amplitude and timing components of rehabilitative swallowing maneuvers (effortful swallow, Mendelsohn maneuver) with typical swallows (5mL thin liquid and 5cc pudding) in patients with idiopathic PD. </a:t>
            </a:r>
          </a:p>
          <a:p>
            <a:pPr>
              <a:spcBef>
                <a:spcPts val="0"/>
              </a:spcBef>
            </a:pPr>
            <a:r>
              <a:rPr lang="en-US" sz="1800" kern="100" dirty="0">
                <a:effectLst/>
                <a:ea typeface="Aptos" panose="020B0004020202020204" pitchFamily="34" charset="0"/>
                <a:cs typeface="Times New Roman" panose="02020603050405020304" pitchFamily="18" charset="0"/>
              </a:rPr>
              <a:t>Based on our prior work in healthy older adults  (Peng et al., 2024), we hypothesize that in this group of patients, normalized amplitude will be higher during the effortful swallow and Mendelsohn maneuver as compared to typical swallows, with the effortful swallow eliciting the highest normalized amplitude. </a:t>
            </a:r>
            <a:endParaRPr lang="en-US" sz="1800" kern="100" dirty="0">
              <a:ea typeface="Aptos" panose="020B0004020202020204" pitchFamily="34" charset="0"/>
              <a:cs typeface="Times New Roman" panose="02020603050405020304" pitchFamily="18" charset="0"/>
            </a:endParaRPr>
          </a:p>
          <a:p>
            <a:pPr>
              <a:spcBef>
                <a:spcPts val="0"/>
              </a:spcBef>
            </a:pPr>
            <a:r>
              <a:rPr lang="en-US" sz="1800" kern="100" dirty="0">
                <a:effectLst/>
                <a:ea typeface="Aptos" panose="020B0004020202020204" pitchFamily="34" charset="0"/>
                <a:cs typeface="Times New Roman" panose="02020603050405020304" pitchFamily="18" charset="0"/>
              </a:rPr>
              <a:t>Additionally, we hypothesize that typical swallows will possess shorter (faster) TTP measures when compared to both the effortful swallow and Mendelsohn maneuver, as also evidenced by prior work in healthy older adults (Peng et al., 2024).</a:t>
            </a:r>
          </a:p>
          <a:p>
            <a:pPr>
              <a:spcBef>
                <a:spcPts val="0"/>
              </a:spcBef>
            </a:pPr>
            <a:r>
              <a:rPr lang="en-US" sz="1800" kern="100" dirty="0">
                <a:effectLst/>
                <a:ea typeface="Aptos" panose="020B0004020202020204" pitchFamily="34" charset="0"/>
                <a:cs typeface="Times New Roman" panose="02020603050405020304" pitchFamily="18" charset="0"/>
              </a:rPr>
              <a:t>Finally, we hypothesize that both the Mendelsohn maneuver and effortful swallow will show longer burst duration measures when compared to typical swallows, with the Mendelsohn maneuver possessing the longest due to our knowledge on how this maneuver is performed: by contracting the submental muscles for a longer duration. </a:t>
            </a:r>
          </a:p>
        </p:txBody>
      </p:sp>
    </p:spTree>
    <p:extLst>
      <p:ext uri="{BB962C8B-B14F-4D97-AF65-F5344CB8AC3E}">
        <p14:creationId xmlns:p14="http://schemas.microsoft.com/office/powerpoint/2010/main" val="705168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CE66-0513-A803-4DA7-9BBCA3B44642}"/>
              </a:ext>
            </a:extLst>
          </p:cNvPr>
          <p:cNvSpPr>
            <a:spLocks noGrp="1"/>
          </p:cNvSpPr>
          <p:nvPr>
            <p:ph type="title"/>
          </p:nvPr>
        </p:nvSpPr>
        <p:spPr/>
        <p:txBody>
          <a:bodyPr/>
          <a:lstStyle/>
          <a:p>
            <a:r>
              <a:rPr lang="en-US" dirty="0"/>
              <a:t>METHODS - Participants</a:t>
            </a:r>
          </a:p>
        </p:txBody>
      </p:sp>
      <p:sp>
        <p:nvSpPr>
          <p:cNvPr id="3" name="Content Placeholder 2">
            <a:extLst>
              <a:ext uri="{FF2B5EF4-FFF2-40B4-BE49-F238E27FC236}">
                <a16:creationId xmlns:a16="http://schemas.microsoft.com/office/drawing/2014/main" id="{0E4E203C-6ACD-4479-01A2-5618A4677B84}"/>
              </a:ext>
            </a:extLst>
          </p:cNvPr>
          <p:cNvSpPr>
            <a:spLocks noGrp="1"/>
          </p:cNvSpPr>
          <p:nvPr>
            <p:ph idx="1"/>
          </p:nvPr>
        </p:nvSpPr>
        <p:spPr>
          <a:xfrm>
            <a:off x="957943" y="2035629"/>
            <a:ext cx="10166739" cy="3335157"/>
          </a:xfrm>
        </p:spPr>
        <p:txBody>
          <a:bodyPr/>
          <a:lstStyle/>
          <a:p>
            <a:r>
              <a:rPr lang="en-US" dirty="0">
                <a:solidFill>
                  <a:schemeClr val="tx1"/>
                </a:solidFill>
              </a:rPr>
              <a:t>Cross-sectional prospective study</a:t>
            </a:r>
          </a:p>
          <a:p>
            <a:r>
              <a:rPr lang="en-US" dirty="0">
                <a:solidFill>
                  <a:schemeClr val="tx1"/>
                </a:solidFill>
              </a:rPr>
              <a:t>n= 15 (final)</a:t>
            </a:r>
          </a:p>
          <a:p>
            <a:pPr marL="0" indent="0">
              <a:buNone/>
            </a:pPr>
            <a:endParaRPr lang="en-US" dirty="0">
              <a:solidFill>
                <a:schemeClr val="tx1"/>
              </a:solidFill>
            </a:endParaRPr>
          </a:p>
        </p:txBody>
      </p:sp>
    </p:spTree>
    <p:extLst>
      <p:ext uri="{BB962C8B-B14F-4D97-AF65-F5344CB8AC3E}">
        <p14:creationId xmlns:p14="http://schemas.microsoft.com/office/powerpoint/2010/main" val="2921020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CE66-0513-A803-4DA7-9BBCA3B44642}"/>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0E4E203C-6ACD-4479-01A2-5618A4677B84}"/>
              </a:ext>
            </a:extLst>
          </p:cNvPr>
          <p:cNvSpPr>
            <a:spLocks noGrp="1"/>
          </p:cNvSpPr>
          <p:nvPr>
            <p:ph idx="1"/>
          </p:nvPr>
        </p:nvSpPr>
        <p:spPr>
          <a:xfrm>
            <a:off x="3712029" y="2035630"/>
            <a:ext cx="7412653" cy="2721428"/>
          </a:xfrm>
        </p:spPr>
        <p:txBody>
          <a:bodyPr>
            <a:normAutofit/>
          </a:bodyPr>
          <a:lstStyle/>
          <a:p>
            <a:r>
              <a:rPr lang="en-US" dirty="0" err="1">
                <a:solidFill>
                  <a:schemeClr val="tx1"/>
                </a:solidFill>
              </a:rPr>
              <a:t>sEMG</a:t>
            </a:r>
            <a:r>
              <a:rPr lang="en-US" dirty="0">
                <a:solidFill>
                  <a:schemeClr val="tx1"/>
                </a:solidFill>
              </a:rPr>
              <a:t>- the sensor was placed under the chin to capture muscle contraction activity	</a:t>
            </a:r>
          </a:p>
          <a:p>
            <a:r>
              <a:rPr lang="en-US" dirty="0">
                <a:solidFill>
                  <a:schemeClr val="tx1"/>
                </a:solidFill>
              </a:rPr>
              <a:t>Participants were asked to perform 2x each swallowing task while wearing the sensor </a:t>
            </a:r>
          </a:p>
          <a:p>
            <a:r>
              <a:rPr lang="en-US" dirty="0">
                <a:solidFill>
                  <a:schemeClr val="tx1"/>
                </a:solidFill>
              </a:rPr>
              <a:t>Criterion reference task (IOPI)</a:t>
            </a:r>
          </a:p>
          <a:p>
            <a:pPr lvl="1"/>
            <a:endParaRPr lang="en-US" dirty="0"/>
          </a:p>
        </p:txBody>
      </p:sp>
      <p:sp>
        <p:nvSpPr>
          <p:cNvPr id="6" name="Rounded Rectangle 5">
            <a:extLst>
              <a:ext uri="{FF2B5EF4-FFF2-40B4-BE49-F238E27FC236}">
                <a16:creationId xmlns:a16="http://schemas.microsoft.com/office/drawing/2014/main" id="{D4122C37-4308-AA5E-8708-C0B0C5AACE05}"/>
              </a:ext>
            </a:extLst>
          </p:cNvPr>
          <p:cNvSpPr/>
          <p:nvPr/>
        </p:nvSpPr>
        <p:spPr>
          <a:xfrm>
            <a:off x="8210188" y="5238957"/>
            <a:ext cx="1807028" cy="11877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Mendelsohn maneuver </a:t>
            </a:r>
          </a:p>
          <a:p>
            <a:pPr algn="ctr"/>
            <a:r>
              <a:rPr lang="en-US" dirty="0"/>
              <a:t>(swallow long)</a:t>
            </a:r>
          </a:p>
        </p:txBody>
      </p:sp>
      <p:sp>
        <p:nvSpPr>
          <p:cNvPr id="8" name="Rounded Rectangle 7">
            <a:extLst>
              <a:ext uri="{FF2B5EF4-FFF2-40B4-BE49-F238E27FC236}">
                <a16:creationId xmlns:a16="http://schemas.microsoft.com/office/drawing/2014/main" id="{5EEB0DA4-7CC9-764E-AA29-D2597EB82A64}"/>
              </a:ext>
            </a:extLst>
          </p:cNvPr>
          <p:cNvSpPr/>
          <p:nvPr/>
        </p:nvSpPr>
        <p:spPr>
          <a:xfrm>
            <a:off x="6304379" y="5238958"/>
            <a:ext cx="1807028" cy="11877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Effortful swallow</a:t>
            </a:r>
          </a:p>
          <a:p>
            <a:pPr algn="ctr"/>
            <a:r>
              <a:rPr lang="en-US" dirty="0"/>
              <a:t>(hard swallow)</a:t>
            </a:r>
          </a:p>
        </p:txBody>
      </p:sp>
      <p:sp>
        <p:nvSpPr>
          <p:cNvPr id="9" name="Rounded Rectangle 8">
            <a:extLst>
              <a:ext uri="{FF2B5EF4-FFF2-40B4-BE49-F238E27FC236}">
                <a16:creationId xmlns:a16="http://schemas.microsoft.com/office/drawing/2014/main" id="{8B136E1A-1F4C-5E05-7049-0CFA1C0D6C6D}"/>
              </a:ext>
            </a:extLst>
          </p:cNvPr>
          <p:cNvSpPr/>
          <p:nvPr/>
        </p:nvSpPr>
        <p:spPr>
          <a:xfrm>
            <a:off x="3492205" y="5238957"/>
            <a:ext cx="1099456" cy="118775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5 ml thin </a:t>
            </a:r>
          </a:p>
        </p:txBody>
      </p:sp>
      <p:sp>
        <p:nvSpPr>
          <p:cNvPr id="11" name="Rounded Rectangle 10">
            <a:extLst>
              <a:ext uri="{FF2B5EF4-FFF2-40B4-BE49-F238E27FC236}">
                <a16:creationId xmlns:a16="http://schemas.microsoft.com/office/drawing/2014/main" id="{B081C86E-D973-809C-925E-3AF176EC4C45}"/>
              </a:ext>
            </a:extLst>
          </p:cNvPr>
          <p:cNvSpPr/>
          <p:nvPr/>
        </p:nvSpPr>
        <p:spPr>
          <a:xfrm>
            <a:off x="10115997" y="5238958"/>
            <a:ext cx="1807028" cy="11877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Isometric tongue contraction</a:t>
            </a:r>
          </a:p>
          <a:p>
            <a:pPr algn="ctr"/>
            <a:r>
              <a:rPr lang="en-US" dirty="0"/>
              <a:t>(tongue press)</a:t>
            </a:r>
          </a:p>
        </p:txBody>
      </p:sp>
      <p:pic>
        <p:nvPicPr>
          <p:cNvPr id="7" name="Picture 6" descr="A person wearing a mask and holding a device&#10;&#10;Description automatically generated">
            <a:extLst>
              <a:ext uri="{FF2B5EF4-FFF2-40B4-BE49-F238E27FC236}">
                <a16:creationId xmlns:a16="http://schemas.microsoft.com/office/drawing/2014/main" id="{AFC60DCD-DB3F-C362-3A84-F3FFF9438723}"/>
              </a:ext>
            </a:extLst>
          </p:cNvPr>
          <p:cNvPicPr>
            <a:picLocks noChangeAspect="1"/>
          </p:cNvPicPr>
          <p:nvPr/>
        </p:nvPicPr>
        <p:blipFill>
          <a:blip r:embed="rId2"/>
          <a:stretch>
            <a:fillRect/>
          </a:stretch>
        </p:blipFill>
        <p:spPr>
          <a:xfrm>
            <a:off x="829920" y="1712477"/>
            <a:ext cx="2240825" cy="3367734"/>
          </a:xfrm>
          <a:prstGeom prst="rect">
            <a:avLst/>
          </a:prstGeom>
        </p:spPr>
      </p:pic>
      <p:sp>
        <p:nvSpPr>
          <p:cNvPr id="12" name="Rounded Rectangle 11">
            <a:extLst>
              <a:ext uri="{FF2B5EF4-FFF2-40B4-BE49-F238E27FC236}">
                <a16:creationId xmlns:a16="http://schemas.microsoft.com/office/drawing/2014/main" id="{7A09A951-3342-08DC-80A8-B5A589F13D63}"/>
              </a:ext>
            </a:extLst>
          </p:cNvPr>
          <p:cNvSpPr/>
          <p:nvPr/>
        </p:nvSpPr>
        <p:spPr>
          <a:xfrm>
            <a:off x="4789223" y="5238958"/>
            <a:ext cx="1317594" cy="118775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5 cc pudding</a:t>
            </a:r>
          </a:p>
        </p:txBody>
      </p:sp>
      <p:sp>
        <p:nvSpPr>
          <p:cNvPr id="5" name="TextBox 4">
            <a:extLst>
              <a:ext uri="{FF2B5EF4-FFF2-40B4-BE49-F238E27FC236}">
                <a16:creationId xmlns:a16="http://schemas.microsoft.com/office/drawing/2014/main" id="{ED38135D-DE94-6F97-1E3C-1FBD08E90CF0}"/>
              </a:ext>
            </a:extLst>
          </p:cNvPr>
          <p:cNvSpPr txBox="1"/>
          <p:nvPr/>
        </p:nvSpPr>
        <p:spPr>
          <a:xfrm>
            <a:off x="6412375" y="4757058"/>
            <a:ext cx="5393802" cy="369332"/>
          </a:xfrm>
          <a:prstGeom prst="rect">
            <a:avLst/>
          </a:prstGeom>
          <a:solidFill>
            <a:schemeClr val="accent2"/>
          </a:solidFill>
        </p:spPr>
        <p:txBody>
          <a:bodyPr wrap="square" rtlCol="0">
            <a:spAutoFit/>
          </a:bodyPr>
          <a:lstStyle/>
          <a:p>
            <a:pPr algn="ctr"/>
            <a:r>
              <a:rPr lang="en-US" dirty="0"/>
              <a:t>Randomized</a:t>
            </a:r>
          </a:p>
        </p:txBody>
      </p:sp>
    </p:spTree>
    <p:extLst>
      <p:ext uri="{BB962C8B-B14F-4D97-AF65-F5344CB8AC3E}">
        <p14:creationId xmlns:p14="http://schemas.microsoft.com/office/powerpoint/2010/main" val="327925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F1EE7-AF98-D828-4EB2-F38401EC4A6B}"/>
              </a:ext>
            </a:extLst>
          </p:cNvPr>
          <p:cNvSpPr>
            <a:spLocks noGrp="1"/>
          </p:cNvSpPr>
          <p:nvPr>
            <p:ph type="title"/>
          </p:nvPr>
        </p:nvSpPr>
        <p:spPr>
          <a:xfrm>
            <a:off x="3433816" y="364822"/>
            <a:ext cx="5925310" cy="1174991"/>
          </a:xfrm>
        </p:spPr>
        <p:txBody>
          <a:bodyPr>
            <a:normAutofit/>
          </a:bodyPr>
          <a:lstStyle/>
          <a:p>
            <a:r>
              <a:rPr lang="en-US" sz="2400" dirty="0"/>
              <a:t>Data analyses - Variables </a:t>
            </a:r>
          </a:p>
        </p:txBody>
      </p:sp>
      <p:sp>
        <p:nvSpPr>
          <p:cNvPr id="3" name="Content Placeholder 2">
            <a:extLst>
              <a:ext uri="{FF2B5EF4-FFF2-40B4-BE49-F238E27FC236}">
                <a16:creationId xmlns:a16="http://schemas.microsoft.com/office/drawing/2014/main" id="{DDABF857-1632-E46B-33FF-1B34D3184E21}"/>
              </a:ext>
            </a:extLst>
          </p:cNvPr>
          <p:cNvSpPr>
            <a:spLocks noGrp="1"/>
          </p:cNvSpPr>
          <p:nvPr>
            <p:ph idx="1"/>
          </p:nvPr>
        </p:nvSpPr>
        <p:spPr>
          <a:xfrm>
            <a:off x="478611" y="1971165"/>
            <a:ext cx="7066015" cy="3933728"/>
          </a:xfrm>
        </p:spPr>
        <p:txBody>
          <a:bodyPr>
            <a:normAutofit lnSpcReduction="10000"/>
          </a:bodyPr>
          <a:lstStyle/>
          <a:p>
            <a:pPr>
              <a:lnSpc>
                <a:spcPct val="90000"/>
              </a:lnSpc>
            </a:pPr>
            <a:r>
              <a:rPr lang="en-US" sz="2400" dirty="0">
                <a:solidFill>
                  <a:schemeClr val="tx1"/>
                </a:solidFill>
              </a:rPr>
              <a:t>Independent variables </a:t>
            </a:r>
          </a:p>
          <a:p>
            <a:pPr lvl="1">
              <a:lnSpc>
                <a:spcPct val="90000"/>
              </a:lnSpc>
            </a:pPr>
            <a:r>
              <a:rPr lang="en-US" dirty="0">
                <a:solidFill>
                  <a:schemeClr val="tx1"/>
                </a:solidFill>
              </a:rPr>
              <a:t>Participant group (</a:t>
            </a:r>
            <a:r>
              <a:rPr lang="en-US" dirty="0" err="1">
                <a:solidFill>
                  <a:schemeClr val="tx1"/>
                </a:solidFill>
              </a:rPr>
              <a:t>pt</a:t>
            </a:r>
            <a:r>
              <a:rPr lang="en-US" dirty="0">
                <a:solidFill>
                  <a:schemeClr val="tx1"/>
                </a:solidFill>
              </a:rPr>
              <a:t> w/ PD)</a:t>
            </a:r>
          </a:p>
          <a:p>
            <a:pPr lvl="1">
              <a:lnSpc>
                <a:spcPct val="90000"/>
              </a:lnSpc>
            </a:pPr>
            <a:r>
              <a:rPr lang="en-US" dirty="0">
                <a:solidFill>
                  <a:schemeClr val="tx1"/>
                </a:solidFill>
              </a:rPr>
              <a:t>Exercise types (MM, ES; normal swallows)</a:t>
            </a:r>
          </a:p>
          <a:p>
            <a:pPr>
              <a:lnSpc>
                <a:spcPct val="90000"/>
              </a:lnSpc>
            </a:pPr>
            <a:r>
              <a:rPr lang="en-US" sz="2400" dirty="0">
                <a:solidFill>
                  <a:schemeClr val="tx1"/>
                </a:solidFill>
              </a:rPr>
              <a:t>Dependent variables </a:t>
            </a:r>
          </a:p>
          <a:p>
            <a:pPr lvl="1">
              <a:lnSpc>
                <a:spcPct val="90000"/>
              </a:lnSpc>
            </a:pPr>
            <a:r>
              <a:rPr lang="en-US" dirty="0">
                <a:solidFill>
                  <a:schemeClr val="tx1"/>
                </a:solidFill>
              </a:rPr>
              <a:t>Burst duration of </a:t>
            </a:r>
            <a:r>
              <a:rPr lang="en-US" dirty="0" err="1">
                <a:solidFill>
                  <a:schemeClr val="tx1"/>
                </a:solidFill>
              </a:rPr>
              <a:t>sEMG</a:t>
            </a:r>
            <a:r>
              <a:rPr lang="en-US" dirty="0">
                <a:solidFill>
                  <a:schemeClr val="tx1"/>
                </a:solidFill>
              </a:rPr>
              <a:t> signal (duration/sec; ratio variable)</a:t>
            </a:r>
          </a:p>
          <a:p>
            <a:pPr lvl="1">
              <a:lnSpc>
                <a:spcPct val="90000"/>
              </a:lnSpc>
            </a:pPr>
            <a:r>
              <a:rPr lang="en-US" dirty="0">
                <a:solidFill>
                  <a:schemeClr val="tx1"/>
                </a:solidFill>
              </a:rPr>
              <a:t>Normalized mean </a:t>
            </a:r>
            <a:r>
              <a:rPr lang="en-US" dirty="0" err="1">
                <a:solidFill>
                  <a:schemeClr val="tx1"/>
                </a:solidFill>
              </a:rPr>
              <a:t>sEMG</a:t>
            </a:r>
            <a:r>
              <a:rPr lang="en-US" dirty="0">
                <a:solidFill>
                  <a:schemeClr val="tx1"/>
                </a:solidFill>
              </a:rPr>
              <a:t> amplitude (%; ratio variable)</a:t>
            </a:r>
          </a:p>
          <a:p>
            <a:pPr lvl="1">
              <a:lnSpc>
                <a:spcPct val="90000"/>
              </a:lnSpc>
            </a:pPr>
            <a:r>
              <a:rPr lang="en-US" dirty="0">
                <a:solidFill>
                  <a:schemeClr val="tx1"/>
                </a:solidFill>
              </a:rPr>
              <a:t>Time to peak </a:t>
            </a:r>
            <a:r>
              <a:rPr lang="en-US" dirty="0" err="1">
                <a:solidFill>
                  <a:schemeClr val="tx1"/>
                </a:solidFill>
              </a:rPr>
              <a:t>sEMG</a:t>
            </a:r>
            <a:r>
              <a:rPr lang="en-US" dirty="0">
                <a:solidFill>
                  <a:schemeClr val="tx1"/>
                </a:solidFill>
              </a:rPr>
              <a:t> amplitude (duration/sec; ratio variable)</a:t>
            </a:r>
          </a:p>
          <a:p>
            <a:pPr lvl="1">
              <a:lnSpc>
                <a:spcPct val="90000"/>
              </a:lnSpc>
            </a:pPr>
            <a:endParaRPr lang="en-US" dirty="0">
              <a:solidFill>
                <a:schemeClr val="tx1"/>
              </a:solidFill>
            </a:endParaRPr>
          </a:p>
        </p:txBody>
      </p:sp>
      <p:sp>
        <p:nvSpPr>
          <p:cNvPr id="5" name="TextBox 4">
            <a:extLst>
              <a:ext uri="{FF2B5EF4-FFF2-40B4-BE49-F238E27FC236}">
                <a16:creationId xmlns:a16="http://schemas.microsoft.com/office/drawing/2014/main" id="{2C5625B6-A039-57DF-DEC1-2670F5DCACD1}"/>
              </a:ext>
            </a:extLst>
          </p:cNvPr>
          <p:cNvSpPr txBox="1"/>
          <p:nvPr/>
        </p:nvSpPr>
        <p:spPr>
          <a:xfrm>
            <a:off x="8496644" y="5062048"/>
            <a:ext cx="3216745" cy="738664"/>
          </a:xfrm>
          <a:prstGeom prst="rect">
            <a:avLst/>
          </a:prstGeom>
          <a:noFill/>
        </p:spPr>
        <p:txBody>
          <a:bodyPr wrap="square" rtlCol="0">
            <a:spAutoFit/>
          </a:bodyPr>
          <a:lstStyle/>
          <a:p>
            <a:r>
              <a:rPr lang="en-US" sz="1050" dirty="0"/>
              <a:t>Image from Mitchel, 2021 (thesis)</a:t>
            </a:r>
          </a:p>
          <a:p>
            <a:endParaRPr lang="en-US" sz="1050" dirty="0"/>
          </a:p>
          <a:p>
            <a:r>
              <a:rPr lang="en-US" sz="1050" dirty="0"/>
              <a:t>Kantarcigil et al., 2020; Smith et al., 1987; Moore, 1993; Walsh &amp; Smith, 2013; Weber &amp; Smith, 1987</a:t>
            </a:r>
          </a:p>
        </p:txBody>
      </p:sp>
      <p:pic>
        <p:nvPicPr>
          <p:cNvPr id="6" name="Picture 5" descr="A close up of a map&#10;&#10;Description automatically generated">
            <a:extLst>
              <a:ext uri="{FF2B5EF4-FFF2-40B4-BE49-F238E27FC236}">
                <a16:creationId xmlns:a16="http://schemas.microsoft.com/office/drawing/2014/main" id="{E872F4CE-43B1-01CC-FF69-9545718D1D96}"/>
              </a:ext>
            </a:extLst>
          </p:cNvPr>
          <p:cNvPicPr>
            <a:picLocks noChangeAspect="1"/>
          </p:cNvPicPr>
          <p:nvPr/>
        </p:nvPicPr>
        <p:blipFill rotWithShape="1">
          <a:blip r:embed="rId2"/>
          <a:srcRect l="5022" t="5056" r="5989" b="6779"/>
          <a:stretch/>
        </p:blipFill>
        <p:spPr>
          <a:xfrm>
            <a:off x="8044885" y="1955757"/>
            <a:ext cx="3931075" cy="2946485"/>
          </a:xfrm>
          <a:prstGeom prst="rect">
            <a:avLst/>
          </a:prstGeom>
        </p:spPr>
      </p:pic>
    </p:spTree>
    <p:extLst>
      <p:ext uri="{BB962C8B-B14F-4D97-AF65-F5344CB8AC3E}">
        <p14:creationId xmlns:p14="http://schemas.microsoft.com/office/powerpoint/2010/main" val="1503004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E70B-8860-E9A3-B81C-1D7903FA53C8}"/>
              </a:ext>
            </a:extLst>
          </p:cNvPr>
          <p:cNvSpPr>
            <a:spLocks noGrp="1"/>
          </p:cNvSpPr>
          <p:nvPr>
            <p:ph type="title"/>
          </p:nvPr>
        </p:nvSpPr>
        <p:spPr/>
        <p:txBody>
          <a:bodyPr/>
          <a:lstStyle/>
          <a:p>
            <a:r>
              <a:rPr lang="en-US" dirty="0"/>
              <a:t>Statistical ANALYSES</a:t>
            </a:r>
          </a:p>
        </p:txBody>
      </p:sp>
      <p:sp>
        <p:nvSpPr>
          <p:cNvPr id="3" name="Content Placeholder 2">
            <a:extLst>
              <a:ext uri="{FF2B5EF4-FFF2-40B4-BE49-F238E27FC236}">
                <a16:creationId xmlns:a16="http://schemas.microsoft.com/office/drawing/2014/main" id="{3FD5ADE2-79E5-1192-BAEB-78FDF0A12F68}"/>
              </a:ext>
            </a:extLst>
          </p:cNvPr>
          <p:cNvSpPr>
            <a:spLocks noGrp="1"/>
          </p:cNvSpPr>
          <p:nvPr>
            <p:ph idx="1"/>
          </p:nvPr>
        </p:nvSpPr>
        <p:spPr>
          <a:xfrm>
            <a:off x="957943" y="2035629"/>
            <a:ext cx="10166739" cy="3629447"/>
          </a:xfrm>
        </p:spPr>
        <p:txBody>
          <a:bodyPr/>
          <a:lstStyle/>
          <a:p>
            <a:r>
              <a:rPr lang="en-US" dirty="0">
                <a:solidFill>
                  <a:schemeClr val="tx1"/>
                </a:solidFill>
              </a:rPr>
              <a:t>Aim 1</a:t>
            </a:r>
          </a:p>
          <a:p>
            <a:pPr lvl="1"/>
            <a:r>
              <a:rPr lang="en-US" dirty="0">
                <a:solidFill>
                  <a:schemeClr val="tx1"/>
                </a:solidFill>
              </a:rPr>
              <a:t>How to test aim 1- tasks </a:t>
            </a:r>
          </a:p>
          <a:p>
            <a:r>
              <a:rPr lang="en-US" dirty="0">
                <a:solidFill>
                  <a:schemeClr val="tx1"/>
                </a:solidFill>
              </a:rPr>
              <a:t>Aim 2 (need code!)</a:t>
            </a:r>
          </a:p>
          <a:p>
            <a:pPr lvl="1"/>
            <a:r>
              <a:rPr lang="en-US" dirty="0">
                <a:solidFill>
                  <a:schemeClr val="tx1"/>
                </a:solidFill>
              </a:rPr>
              <a:t>How to test aim 2 – comparison </a:t>
            </a:r>
          </a:p>
          <a:p>
            <a:r>
              <a:rPr lang="en-US" dirty="0">
                <a:solidFill>
                  <a:schemeClr val="tx1"/>
                </a:solidFill>
              </a:rPr>
              <a:t>L R test equivalence (completed w/ previous code)</a:t>
            </a:r>
          </a:p>
        </p:txBody>
      </p:sp>
    </p:spTree>
    <p:extLst>
      <p:ext uri="{BB962C8B-B14F-4D97-AF65-F5344CB8AC3E}">
        <p14:creationId xmlns:p14="http://schemas.microsoft.com/office/powerpoint/2010/main" val="276288388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{28182AE6-47B0-254A-B0DC-73F07E5FCCEF}tf10001120</Template>
  <TotalTime>1003</TotalTime>
  <Words>678</Words>
  <Application>Microsoft Macintosh PowerPoint</Application>
  <PresentationFormat>Widescreen</PresentationFormat>
  <Paragraphs>59</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Arial</vt:lpstr>
      <vt:lpstr>Gill Sans MT</vt:lpstr>
      <vt:lpstr>Helvetica Neue</vt:lpstr>
      <vt:lpstr>Times New Roman</vt:lpstr>
      <vt:lpstr>Parcel</vt:lpstr>
      <vt:lpstr>Understanding neuromuscular activity during swallows and rehabilitative maneuvers in patients with Parkinson’s disease: A preliminary study</vt:lpstr>
      <vt:lpstr>General information</vt:lpstr>
      <vt:lpstr>Background &amp; SIGNIFICANCE</vt:lpstr>
      <vt:lpstr>Purpose of the study </vt:lpstr>
      <vt:lpstr>Research Questions/aims </vt:lpstr>
      <vt:lpstr>METHODS - Participants</vt:lpstr>
      <vt:lpstr>Data collection</vt:lpstr>
      <vt:lpstr>Data analyses - Variables </vt:lpstr>
      <vt:lpstr>Statistical ANALYSES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Development and Validation of a Wearable sEMG Monitoring System for Swallowing Function and Disorders</dc:title>
  <dc:creator>Peng, Ching Hsuan</dc:creator>
  <cp:lastModifiedBy>Macy R Griffis</cp:lastModifiedBy>
  <cp:revision>28</cp:revision>
  <dcterms:created xsi:type="dcterms:W3CDTF">2023-02-08T20:10:48Z</dcterms:created>
  <dcterms:modified xsi:type="dcterms:W3CDTF">2024-09-04T15:09:17Z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2023-02-09T14:03:43Z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62c11670-789f-4bcd-b411-4f42e20a00f6</vt:lpwstr>
  </property>
  <property fmtid="{D5CDD505-2E9C-101B-9397-08002B2CF9AE}" pid="8" name="MSIP_Label_4044bd30-2ed7-4c9d-9d12-46200872a97b_ContentBits">
    <vt:lpwstr>0</vt:lpwstr>
  </property>
</Properties>
</file>